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5"/>
  </p:notesMasterIdLst>
  <p:sldIdLst>
    <p:sldId id="259" r:id="rId2"/>
    <p:sldId id="25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60"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464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83"/>
    <p:restoredTop sz="80664" autoAdjust="0"/>
  </p:normalViewPr>
  <p:slideViewPr>
    <p:cSldViewPr snapToGrid="0" snapToObjects="1" showGuides="1">
      <p:cViewPr varScale="1">
        <p:scale>
          <a:sx n="118" d="100"/>
          <a:sy n="118" d="100"/>
        </p:scale>
        <p:origin x="2816" y="2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19/06/2019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How to cite this part of the Third Expert Report: </a:t>
            </a:r>
          </a:p>
          <a:p>
            <a:r>
              <a:rPr lang="en-GB" baseline="0" dirty="0"/>
              <a:t>World Cancer Research Fund/American Institute for Cancer Research. Continuous Update Project Expert Report 2018. Diet, nutrition, physical activity and bladder cancer. Available at dietandcancerreport.org</a:t>
            </a:r>
          </a:p>
          <a:p>
            <a:endParaRPr lang="en-GB" baseline="0" dirty="0"/>
          </a:p>
          <a:p>
            <a:r>
              <a:rPr lang="en-GB" baseline="0" dirty="0"/>
              <a:t>To inquire about permission for any other use contact </a:t>
            </a:r>
            <a:r>
              <a:rPr lang="en-GB" b="1" baseline="0" dirty="0"/>
              <a:t>copyright@wcrf.org</a:t>
            </a: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399167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WHOLEGRAINS, VEGETABLES AND FRUIT AND THE RISK OF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evidence for aflatoxins and liver cancer relates to foods that may be contaminated with aflatoxins and includes cereals (grains) as well as pulses (legumes), seeds, nuts and some vegetables and fruit. The studies reported on elevated levels of biomarkers of aflatoxin exposure.</a:t>
            </a:r>
          </a:p>
          <a:p>
            <a:r>
              <a:rPr lang="en-GB" sz="1200" b="0" i="0" u="none" strike="noStrike" kern="1200" baseline="0" dirty="0">
                <a:solidFill>
                  <a:schemeClr val="tx1"/>
                </a:solidFill>
                <a:latin typeface="+mn-lt"/>
                <a:ea typeface="+mn-ea"/>
                <a:cs typeface="+mn-cs"/>
              </a:rPr>
              <a:t>2 For preserved non-starchy vegetables and stomach cancer, there is no separate conclusion. The evidence was included in ‘foods preserved by salting’, which assessed the evidence for salt-preserved vegetables, salt-preserved fish and salt-preserved foods. The term ‘foods preserved by salting’ refers mainly to high-salt foods and salt-preserved foods, including pickled vegetables and salted or dried fish, as traditionally prepared in East Asia.</a:t>
            </a:r>
          </a:p>
          <a:p>
            <a:r>
              <a:rPr lang="en-GB" sz="1200" b="0" i="0" u="none" strike="noStrike" kern="1200" baseline="0" dirty="0">
                <a:solidFill>
                  <a:schemeClr val="tx1"/>
                </a:solidFill>
                <a:latin typeface="+mn-lt"/>
                <a:ea typeface="+mn-ea"/>
                <a:cs typeface="+mn-cs"/>
              </a:rPr>
              <a:t>3 The evidence for foods containing dietary fibre and colorectal cancer includes both foods that naturally contain fibre and foods that have had fibre added.</a:t>
            </a:r>
          </a:p>
          <a:p>
            <a:r>
              <a:rPr lang="en-GB" sz="1200" b="0" i="0" u="none" strike="noStrike" kern="1200" baseline="0" dirty="0">
                <a:solidFill>
                  <a:schemeClr val="tx1"/>
                </a:solidFill>
                <a:latin typeface="+mn-lt"/>
                <a:ea typeface="+mn-ea"/>
                <a:cs typeface="+mn-cs"/>
              </a:rPr>
              <a:t>4 The Panel notes that while the evidence for links between individual cancers and non-starchy vegetables or fruit is limited, the pattern of association is consistent and in the same direction, and overall the evidence is more persuasive of a protective effect: greater consumption of non-starchy vegetables or fruit probably protects against a number of </a:t>
            </a:r>
            <a:r>
              <a:rPr lang="en-GB" sz="1200" b="0" i="0" u="none" strike="noStrike" kern="1200" baseline="0" dirty="0" err="1">
                <a:solidFill>
                  <a:schemeClr val="tx1"/>
                </a:solidFill>
                <a:latin typeface="+mn-lt"/>
                <a:ea typeface="+mn-ea"/>
                <a:cs typeface="+mn-cs"/>
              </a:rPr>
              <a:t>aerodigestive</a:t>
            </a:r>
            <a:r>
              <a:rPr lang="en-GB" sz="1200" b="0" i="0" u="none" strike="noStrike" kern="1200" baseline="0" dirty="0">
                <a:solidFill>
                  <a:schemeClr val="tx1"/>
                </a:solidFill>
                <a:latin typeface="+mn-lt"/>
                <a:ea typeface="+mn-ea"/>
                <a:cs typeface="+mn-cs"/>
              </a:rPr>
              <a:t> cancers.</a:t>
            </a:r>
          </a:p>
          <a:p>
            <a:r>
              <a:rPr lang="en-GB" sz="1200" b="0" i="0" u="none" strike="noStrike" kern="1200" baseline="0" dirty="0">
                <a:solidFill>
                  <a:schemeClr val="tx1"/>
                </a:solidFill>
                <a:latin typeface="+mn-lt"/>
                <a:ea typeface="+mn-ea"/>
                <a:cs typeface="+mn-cs"/>
              </a:rPr>
              <a:t>5 Although the dose–response meta-analysis for colorectal cancer showed a statistically significant decreased risk with increased consumption of non-starchy vegetables, a non-linear relationship was apparent, which showed a significant increased risk at intakes of 100 grams or less per day when compared with an intake of 200 grams per day. For information on the evidence that led to the Panel’s conclusion, see Section 5.4.8.</a:t>
            </a:r>
          </a:p>
          <a:p>
            <a:r>
              <a:rPr lang="en-GB" sz="1200" b="0" i="0" u="none" strike="noStrike" kern="1200" baseline="0" dirty="0">
                <a:solidFill>
                  <a:schemeClr val="tx1"/>
                </a:solidFill>
                <a:latin typeface="+mn-lt"/>
                <a:ea typeface="+mn-ea"/>
                <a:cs typeface="+mn-cs"/>
              </a:rPr>
              <a:t>6 An increased risk of stomach cancer was not apparent when the data for fruit were analysed assuming a linear response but became apparent when conducting a non-linear analysis, which showed a significant increased risk at intakes below 45 grams per day when compared with an intake of about 100 grams per day. For information on the evidence supporting the conclusion, see Section 5.6.4.</a:t>
            </a:r>
          </a:p>
          <a:p>
            <a:r>
              <a:rPr lang="en-GB" sz="1200" b="0" i="0" u="none" strike="noStrike" kern="1200" baseline="0" dirty="0">
                <a:solidFill>
                  <a:schemeClr val="tx1"/>
                </a:solidFill>
                <a:latin typeface="+mn-lt"/>
                <a:ea typeface="+mn-ea"/>
                <a:cs typeface="+mn-cs"/>
              </a:rPr>
              <a:t>7 Although the dose–response meta-analysis for colorectal cancer showed a statistically significant decreased risk with increased consumption of fruit, a non-linear relationship was apparent, which showed a significant increased risk at intakes of 100 grams or less per day when compared with an intake of 200 grams per day. For information on the evidence that led to the conclusion, see Section 5.6.5.</a:t>
            </a:r>
          </a:p>
          <a:p>
            <a:r>
              <a:rPr lang="en-GB" sz="1200" b="0" i="0" u="none" strike="noStrike" kern="1200" baseline="0" dirty="0">
                <a:solidFill>
                  <a:schemeClr val="tx1"/>
                </a:solidFill>
                <a:latin typeface="+mn-lt"/>
                <a:ea typeface="+mn-ea"/>
                <a:cs typeface="+mn-cs"/>
              </a:rPr>
              <a:t>8 The Panel’s conclusion for non-starchy vegetables and breast cancer relates to evidence for breast cancer overall (menopausal status not specified). The observed association was in oestrogen receptor-negative (ER-negative or ER–) breast cancer only.</a:t>
            </a:r>
          </a:p>
          <a:p>
            <a:r>
              <a:rPr lang="en-GB" sz="1200" b="0" i="0" u="none" strike="noStrike" kern="1200" baseline="0" dirty="0">
                <a:solidFill>
                  <a:schemeClr val="tx1"/>
                </a:solidFill>
                <a:latin typeface="+mn-lt"/>
                <a:ea typeface="+mn-ea"/>
                <a:cs typeface="+mn-cs"/>
              </a:rPr>
              <a:t>9 The evidence for non-starchy vegetables and fruit and bladder cancer relates to combined consumption of vegetables and fruit.</a:t>
            </a:r>
          </a:p>
          <a:p>
            <a:r>
              <a:rPr lang="en-GB" sz="1200" b="0" i="0" u="none" strike="noStrike" kern="1200" baseline="0" dirty="0">
                <a:solidFill>
                  <a:schemeClr val="tx1"/>
                </a:solidFill>
                <a:latin typeface="+mn-lt"/>
                <a:ea typeface="+mn-ea"/>
                <a:cs typeface="+mn-cs"/>
              </a:rPr>
              <a:t>10 The evidence for foods containing carotenoids and lung cancer is derived from studies on dietary intake and serum levels.</a:t>
            </a:r>
          </a:p>
          <a:p>
            <a:r>
              <a:rPr lang="en-GB" sz="1200" b="0" i="0" u="none" strike="noStrike" kern="1200" baseline="0" dirty="0">
                <a:solidFill>
                  <a:schemeClr val="tx1"/>
                </a:solidFill>
                <a:latin typeface="+mn-lt"/>
                <a:ea typeface="+mn-ea"/>
                <a:cs typeface="+mn-cs"/>
              </a:rPr>
              <a:t>11 The Panel’s conclusion for foods containing carotenoids and breast cancer relates to the evidence for breast cancer overall (menopausal status not specified). The evidence is derived from studies on dietary intake and serum or plasma levels and includes both foods that naturally contain carotenoids and foods that have had carotenoids added.</a:t>
            </a:r>
          </a:p>
          <a:p>
            <a:r>
              <a:rPr lang="en-GB" sz="1200" b="0" i="0" u="none" strike="noStrike" kern="1200" baseline="0" dirty="0">
                <a:solidFill>
                  <a:schemeClr val="tx1"/>
                </a:solidFill>
                <a:latin typeface="+mn-lt"/>
                <a:ea typeface="+mn-ea"/>
                <a:cs typeface="+mn-cs"/>
              </a:rPr>
              <a:t>12 The evidence for foods containing beta-carotene and lung cancer is derived from studies on dietary intake and serum levels.</a:t>
            </a:r>
          </a:p>
          <a:p>
            <a:r>
              <a:rPr lang="en-GB" sz="1200" b="0" i="0" u="none" strike="noStrike" kern="1200" baseline="0" dirty="0">
                <a:solidFill>
                  <a:schemeClr val="tx1"/>
                </a:solidFill>
                <a:latin typeface="+mn-lt"/>
                <a:ea typeface="+mn-ea"/>
                <a:cs typeface="+mn-cs"/>
              </a:rPr>
              <a:t>13 The evidence for foods containing vitamin C and lung cancer in people who smoke tobacco is derived from studies on dietary intake.</a:t>
            </a:r>
          </a:p>
          <a:p>
            <a:r>
              <a:rPr lang="en-GB" sz="1200" b="0" i="0" u="none" strike="noStrike" kern="1200" baseline="0" dirty="0">
                <a:solidFill>
                  <a:schemeClr val="tx1"/>
                </a:solidFill>
                <a:latin typeface="+mn-lt"/>
                <a:ea typeface="+mn-ea"/>
                <a:cs typeface="+mn-cs"/>
              </a:rPr>
              <a:t>14 The Panel’s conclusion is for foods containing vitamin C and colon cancer. No conclusion was drawn for foods containing vitamin C and rectal cancer.</a:t>
            </a:r>
          </a:p>
          <a:p>
            <a:r>
              <a:rPr lang="en-GB" sz="1200" b="0" i="0" u="none" strike="noStrike" kern="1200" baseline="0" dirty="0">
                <a:solidFill>
                  <a:schemeClr val="tx1"/>
                </a:solidFill>
                <a:latin typeface="+mn-lt"/>
                <a:ea typeface="+mn-ea"/>
                <a:cs typeface="+mn-cs"/>
              </a:rPr>
              <a:t>15 The evidence for foods containing </a:t>
            </a:r>
            <a:r>
              <a:rPr lang="en-GB" sz="1200" b="0" i="0" u="none" strike="noStrike" kern="1200" baseline="0" dirty="0" err="1">
                <a:solidFill>
                  <a:schemeClr val="tx1"/>
                </a:solidFill>
                <a:latin typeface="+mn-lt"/>
                <a:ea typeface="+mn-ea"/>
                <a:cs typeface="+mn-cs"/>
              </a:rPr>
              <a:t>isoflavones</a:t>
            </a:r>
            <a:r>
              <a:rPr lang="en-GB" sz="1200" b="0" i="0" u="none" strike="noStrike" kern="1200" baseline="0" dirty="0">
                <a:solidFill>
                  <a:schemeClr val="tx1"/>
                </a:solidFill>
                <a:latin typeface="+mn-lt"/>
                <a:ea typeface="+mn-ea"/>
                <a:cs typeface="+mn-cs"/>
              </a:rPr>
              <a:t> and lung cancer in people who have never smoked tobacco is derived from studies on dietary intake.</a:t>
            </a:r>
          </a:p>
          <a:p>
            <a:r>
              <a:rPr lang="en-GB" sz="1200" b="0" i="0" u="none" strike="noStrike" kern="1200" baseline="0" dirty="0">
                <a:solidFill>
                  <a:schemeClr val="tx1"/>
                </a:solidFill>
                <a:latin typeface="+mn-lt"/>
                <a:ea typeface="+mn-ea"/>
                <a:cs typeface="+mn-cs"/>
              </a:rPr>
              <a:t>16 The evidence for beta-carotene and prostate cancer is derived from studies on dietary intake and serum or plasma levels, as well as studies on supplement use (20, 30 and 50 milligrams per day).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a:t>
            </a:fld>
            <a:endParaRPr lang="en-GB"/>
          </a:p>
        </p:txBody>
      </p:sp>
    </p:spTree>
    <p:extLst>
      <p:ext uri="{BB962C8B-B14F-4D97-AF65-F5344CB8AC3E}">
        <p14:creationId xmlns:p14="http://schemas.microsoft.com/office/powerpoint/2010/main" val="954905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19/06/2019</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94" r:id="rId2"/>
    <p:sldLayoutId id="2147483677" r:id="rId3"/>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45D0F9-8769-D14A-BFE3-E4C4A4026565}"/>
              </a:ext>
            </a:extLst>
          </p:cNvPr>
          <p:cNvSpPr>
            <a:spLocks noGrp="1"/>
          </p:cNvSpPr>
          <p:nvPr>
            <p:ph type="body" sz="quarter" idx="11"/>
          </p:nvPr>
        </p:nvSpPr>
        <p:spPr/>
        <p:txBody>
          <a:bodyPr/>
          <a:lstStyle/>
          <a:p>
            <a:r>
              <a:rPr lang="en-US" dirty="0"/>
              <a:t>Wholegrains, vegetables and fruit: </a:t>
            </a:r>
          </a:p>
          <a:p>
            <a:r>
              <a:rPr lang="en-US" dirty="0"/>
              <a:t>matrix and figures</a:t>
            </a:r>
          </a:p>
        </p:txBody>
      </p:sp>
    </p:spTree>
    <p:extLst>
      <p:ext uri="{BB962C8B-B14F-4D97-AF65-F5344CB8AC3E}">
        <p14:creationId xmlns:p14="http://schemas.microsoft.com/office/powerpoint/2010/main" val="32731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felicityr\Desktop\WCRF work\15 May - slides\figures and matrices\Wholegrains\Figures\Grape\Wholegrains-veg-fruit-figure-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946451"/>
            <a:ext cx="6480175" cy="435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09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felicityr\Desktop\WCRF work\15 May - slides\figures and matrices\Wholegrains\Figures\Grape\Wholegrains-veg-fruit-figure-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047279"/>
            <a:ext cx="6480175"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904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felicityr\Desktop\WCRF work\15 May - slides\figures and matrices\Wholegrains\Figures\Grape\Wholegrains-veg-fruit-figure-5.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3025" y="586088"/>
            <a:ext cx="6480175" cy="5035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533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felicityr\Desktop\WCRF work\15 May - slides\figures and matrices\Wholegrains\Figures\Grape\Wholegrains-veg-fruit-figure-5.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256571"/>
            <a:ext cx="6480175" cy="379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784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elicityr\Desktop\WCRF work\15 May - slides\figures and matrices\Wholegrains\Figures\Grape\Wholegrains-veg-fruit-figure-5.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010851"/>
            <a:ext cx="6480175" cy="4237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695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felicityr\Desktop\WCRF work\15 May - slides\figures and matrices\Wholegrains\Figures\Grape\Wholegrains-veg-fruit-figure-5.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422486"/>
            <a:ext cx="6480175"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206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felicityr\Desktop\WCRF work\15 May - slides\figures and matrices\Wholegrains\Figures\Grape\Wholegrains-veg-fruit-figure-5.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176" y="89090"/>
            <a:ext cx="4103648" cy="588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680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felicityr\Desktop\WCRF work\15 May - slides\figures and matrices\Wholegrains\Figures\Grape\Wholegrains-veg-fruit-figure-5.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459556"/>
            <a:ext cx="6480175"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981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felicityr\Desktop\WCRF work\15 May - slides\figures and matrices\Wholegrains\Figures\Grape\Wholegrains-veg-fruit-figure-5.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8" y="544040"/>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0886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felicityr\Desktop\WCRF work\15 May - slides\figures and matrices\Wholegrains\Figures\Grape\Wholegrains-veg-fruit-figure-5.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759" y="556398"/>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665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668B77-6171-F748-AC86-F4B1D82F21EA}"/>
              </a:ext>
            </a:extLst>
          </p:cNvPr>
          <p:cNvPicPr>
            <a:picLocks noChangeAspect="1"/>
          </p:cNvPicPr>
          <p:nvPr/>
        </p:nvPicPr>
        <p:blipFill>
          <a:blip r:embed="rId3"/>
          <a:stretch>
            <a:fillRect/>
          </a:stretch>
        </p:blipFill>
        <p:spPr>
          <a:xfrm>
            <a:off x="5544420" y="99154"/>
            <a:ext cx="2322050" cy="5836995"/>
          </a:xfrm>
          <a:prstGeom prst="rect">
            <a:avLst/>
          </a:prstGeom>
        </p:spPr>
      </p:pic>
      <p:pic>
        <p:nvPicPr>
          <p:cNvPr id="9" name="Picture 8">
            <a:extLst>
              <a:ext uri="{FF2B5EF4-FFF2-40B4-BE49-F238E27FC236}">
                <a16:creationId xmlns:a16="http://schemas.microsoft.com/office/drawing/2014/main" id="{5DF9A464-ED91-8040-9FEE-E5B818A1404B}"/>
              </a:ext>
            </a:extLst>
          </p:cNvPr>
          <p:cNvPicPr>
            <a:picLocks noChangeAspect="1"/>
          </p:cNvPicPr>
          <p:nvPr/>
        </p:nvPicPr>
        <p:blipFill>
          <a:blip r:embed="rId4"/>
          <a:stretch>
            <a:fillRect/>
          </a:stretch>
        </p:blipFill>
        <p:spPr>
          <a:xfrm>
            <a:off x="649306" y="88268"/>
            <a:ext cx="4231613" cy="5874474"/>
          </a:xfrm>
          <a:prstGeom prst="rect">
            <a:avLst/>
          </a:prstGeom>
        </p:spPr>
      </p:pic>
    </p:spTree>
    <p:extLst>
      <p:ext uri="{BB962C8B-B14F-4D97-AF65-F5344CB8AC3E}">
        <p14:creationId xmlns:p14="http://schemas.microsoft.com/office/powerpoint/2010/main" val="1329666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elicityr\Desktop\WCRF work\15 May - slides\figures and matrices\Wholegrains\Figures\Grape\Wholegrains-veg-fruit-figure-5.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973911"/>
            <a:ext cx="6480175" cy="4133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442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elicityr\Desktop\WCRF work\15 May - slides\figures and matrices\Wholegrains\Figures\Grape\Wholegrains-veg-fruit-figure-5.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300119"/>
            <a:ext cx="6480175" cy="3676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230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felicityr\Desktop\WCRF work\15 May - slides\figures and matrices\Wholegrains\Figures\Grape\Wholegrains-veg-fruit-figure-5.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527133"/>
            <a:ext cx="6480175" cy="3224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944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felicityr\Desktop\WCRF work\15 May - slides\figures and matrices\Wholegrains\Figures\Grape\Wholegrains-veg-fruit-figure-5.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874" y="1301364"/>
            <a:ext cx="6480175" cy="3676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35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felicityr\Desktop\WCRF work\15 May - slides\figures and matrices\Wholegrains\Figures\Grape\Wholegrains-veg-fruit-figure-5.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2" y="253088"/>
            <a:ext cx="6480175" cy="5602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311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felicityr\Desktop\WCRF work\15 May - slides\figures and matrices\Wholegrains\Figures\Grape\Wholegrains-veg-fruit-figure-5.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33485"/>
            <a:ext cx="6480175" cy="5041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844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felicityr\Desktop\WCRF work\15 May - slides\figures and matrices\Wholegrains\Figures\Grape\Wholegrains-veg-fruit-figure-5.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764704"/>
            <a:ext cx="6480175" cy="4529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180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felicityr\Desktop\WCRF work\15 May - slides\figures and matrices\Wholegrains\Figures\Grape\Wholegrains-veg-fruit-figure-5.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71929"/>
            <a:ext cx="6480175" cy="4986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69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felicityr\Desktop\WCRF work\15 May - slides\figures and matrices\Wholegrains\Figures\Grape\Wholegrains-veg-fruit-figure-5.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367068"/>
            <a:ext cx="6480175" cy="5376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25882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felicityr\Desktop\WCRF work\15 May - slides\figures and matrices\Wholegrains\Figures\Grape\Wholegrains-veg-fruit-figure-5.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39" y="529611"/>
            <a:ext cx="6480175" cy="5157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7000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5 May - slides\figures and matrices\Wholegrains\Figures\Grape\Wholegrains-veg-fruit-figure-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8" y="918004"/>
            <a:ext cx="6480175" cy="4248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6823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felicityr\Desktop\WCRF work\15 May - slides\figures and matrices\Wholegrains\Figures\Grape\Wholegrains-veg-fruit-figure-5.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8756" y="237207"/>
            <a:ext cx="5626487" cy="5605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869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felicityr\Desktop\WCRF work\15 May - slides\figures and matrices\Wholegrains\Figures\Grape\Wholegrains-veg-fruit-figure-5.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39" y="964943"/>
            <a:ext cx="6480175" cy="4248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550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felicityr\Desktop\WCRF work\15 May - slides\figures and matrices\Wholegrains\Figures\Grape\Wholegrains-veg-fruit-figure-5.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43468"/>
            <a:ext cx="6480175"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184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pPr>
              <a:lnSpc>
                <a:spcPts val="1800"/>
              </a:lnSpc>
            </a:pPr>
            <a:r>
              <a:rPr lang="en-GB" dirty="0"/>
              <a:t>For more information contact ri@wcrf.org</a:t>
            </a:r>
          </a:p>
        </p:txBody>
      </p:sp>
    </p:spTree>
    <p:extLst>
      <p:ext uri="{BB962C8B-B14F-4D97-AF65-F5344CB8AC3E}">
        <p14:creationId xmlns:p14="http://schemas.microsoft.com/office/powerpoint/2010/main" val="228000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elicityr\Desktop\WCRF work\15 May - slides\figures and matrices\Wholegrains\Figures\Grape\Wholegrains-veg-fruit-figure-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639162"/>
            <a:ext cx="6480175" cy="4926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363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elicityr\Desktop\WCRF work\15 May - slides\figures and matrices\Wholegrains\Figures\Grape\Wholegrains-veg-fruit-figure-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358" y="205398"/>
            <a:ext cx="5705281" cy="5705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418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felicityr\Desktop\WCRF work\15 May - slides\figures and matrices\Wholegrains\Figures\Grape\Wholegrains-veg-fruit-figure-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445956"/>
            <a:ext cx="6480175"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501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felicityr\Desktop\WCRF work\15 May - slides\figures and matrices\Wholegrains\Figures\Grape\Wholegrains-veg-fruit-figure-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371558"/>
            <a:ext cx="6480175" cy="351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961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felicityr\Desktop\WCRF work\15 May - slides\figures and matrices\Wholegrains\Figures\Grape\Wholegrains-veg-fruit-figure-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4936" y="159857"/>
            <a:ext cx="4591825" cy="5740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409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felicityr\Desktop\WCRF work\15 May - slides\figures and matrices\Wholegrains\Figures\Grape\Wholegrains-veg-fruit-figure-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260775"/>
            <a:ext cx="6480175" cy="3687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7596500"/>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551</TotalTime>
  <Words>886</Words>
  <Application>Microsoft Macintosh PowerPoint</Application>
  <PresentationFormat>On-screen Show (4:3)</PresentationFormat>
  <Paragraphs>35</Paragraphs>
  <Slides>33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Segoe UI</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82</cp:revision>
  <cp:lastPrinted>2018-05-02T14:42:14Z</cp:lastPrinted>
  <dcterms:created xsi:type="dcterms:W3CDTF">2018-04-11T08:56:50Z</dcterms:created>
  <dcterms:modified xsi:type="dcterms:W3CDTF">2019-06-19T11:59:25Z</dcterms:modified>
  <cp:category/>
</cp:coreProperties>
</file>